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  <p:sldMasterId id="2147483649" r:id="rId2"/>
  </p:sldMasterIdLst>
  <p:notesMasterIdLst>
    <p:notesMasterId r:id="rId50"/>
  </p:notesMasterIdLst>
  <p:sldIdLst>
    <p:sldId id="302" r:id="rId3"/>
    <p:sldId id="303" r:id="rId4"/>
    <p:sldId id="256" r:id="rId5"/>
    <p:sldId id="257" r:id="rId6"/>
    <p:sldId id="258" r:id="rId7"/>
    <p:sldId id="259" r:id="rId8"/>
    <p:sldId id="260" r:id="rId9"/>
    <p:sldId id="261" r:id="rId10"/>
    <p:sldId id="276" r:id="rId11"/>
    <p:sldId id="262" r:id="rId12"/>
    <p:sldId id="263" r:id="rId13"/>
    <p:sldId id="264" r:id="rId14"/>
    <p:sldId id="265" r:id="rId15"/>
    <p:sldId id="266" r:id="rId16"/>
    <p:sldId id="267" r:id="rId17"/>
    <p:sldId id="277" r:id="rId18"/>
    <p:sldId id="268" r:id="rId19"/>
    <p:sldId id="269" r:id="rId20"/>
    <p:sldId id="270" r:id="rId21"/>
    <p:sldId id="271" r:id="rId22"/>
    <p:sldId id="272" r:id="rId23"/>
    <p:sldId id="273" r:id="rId24"/>
    <p:sldId id="278" r:id="rId25"/>
    <p:sldId id="274" r:id="rId26"/>
    <p:sldId id="275" r:id="rId27"/>
    <p:sldId id="282" r:id="rId28"/>
    <p:sldId id="283" r:id="rId29"/>
    <p:sldId id="284" r:id="rId30"/>
    <p:sldId id="285" r:id="rId31"/>
    <p:sldId id="279" r:id="rId32"/>
    <p:sldId id="286" r:id="rId33"/>
    <p:sldId id="287" r:id="rId34"/>
    <p:sldId id="288" r:id="rId35"/>
    <p:sldId id="289" r:id="rId36"/>
    <p:sldId id="290" r:id="rId37"/>
    <p:sldId id="291" r:id="rId38"/>
    <p:sldId id="280" r:id="rId39"/>
    <p:sldId id="293" r:id="rId40"/>
    <p:sldId id="294" r:id="rId41"/>
    <p:sldId id="295" r:id="rId42"/>
    <p:sldId id="296" r:id="rId43"/>
    <p:sldId id="297" r:id="rId44"/>
    <p:sldId id="298" r:id="rId45"/>
    <p:sldId id="281" r:id="rId46"/>
    <p:sldId id="299" r:id="rId47"/>
    <p:sldId id="300" r:id="rId48"/>
    <p:sldId id="301" r:id="rId49"/>
  </p:sldIdLst>
  <p:sldSz cx="13004800" cy="9753600"/>
  <p:notesSz cx="6858000" cy="9144000"/>
  <p:defaultTextStyle>
    <a:defPPr>
      <a:defRPr lang="es-ES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3429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10287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1371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254" y="-108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>
                <a:sym typeface="Chalkboard SE" charset="0"/>
              </a:rPr>
              <a:t>Click to edit Master text styles</a:t>
            </a:r>
          </a:p>
          <a:p>
            <a:pPr lvl="1"/>
            <a:r>
              <a:rPr lang="es-ES" smtClean="0">
                <a:sym typeface="Chalkboard SE" charset="0"/>
              </a:rPr>
              <a:t>Second level</a:t>
            </a:r>
          </a:p>
          <a:p>
            <a:pPr lvl="2"/>
            <a:r>
              <a:rPr lang="es-ES" smtClean="0">
                <a:sym typeface="Chalkboard SE" charset="0"/>
              </a:rPr>
              <a:t>Third level</a:t>
            </a:r>
          </a:p>
          <a:p>
            <a:pPr lvl="3"/>
            <a:r>
              <a:rPr lang="es-ES" smtClean="0">
                <a:sym typeface="Chalkboard SE" charset="0"/>
              </a:rPr>
              <a:t>Fourth level</a:t>
            </a:r>
          </a:p>
          <a:p>
            <a:pPr lvl="4"/>
            <a:r>
              <a:rPr lang="es-ES" smtClean="0">
                <a:sym typeface="Chalkboard SE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Chalkboard SE" charset="0"/>
        <a:ea typeface="Chalkboard SE" charset="0"/>
        <a:cs typeface="Chalkboard SE" charset="0"/>
        <a:sym typeface="Chalkboard SE" charset="0"/>
      </a:defRPr>
    </a:lvl1pPr>
    <a:lvl2pPr marL="3429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Chalkboard SE" charset="0"/>
        <a:ea typeface="Chalkboard SE" charset="0"/>
        <a:cs typeface="Chalkboard SE" charset="0"/>
        <a:sym typeface="Chalkboard SE" charset="0"/>
      </a:defRPr>
    </a:lvl2pPr>
    <a:lvl3pPr marL="6858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Chalkboard SE" charset="0"/>
        <a:ea typeface="Chalkboard SE" charset="0"/>
        <a:cs typeface="Chalkboard SE" charset="0"/>
        <a:sym typeface="Chalkboard SE" charset="0"/>
      </a:defRPr>
    </a:lvl3pPr>
    <a:lvl4pPr marL="10287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Chalkboard SE" charset="0"/>
        <a:ea typeface="Chalkboard SE" charset="0"/>
        <a:cs typeface="Chalkboard SE" charset="0"/>
        <a:sym typeface="Chalkboard SE" charset="0"/>
      </a:defRPr>
    </a:lvl4pPr>
    <a:lvl5pPr marL="13716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Chalkboard SE" charset="0"/>
        <a:ea typeface="Chalkboard SE" charset="0"/>
        <a:cs typeface="Chalkboard SE" charset="0"/>
        <a:sym typeface="Chalkboard SE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 spd="slow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es-ES" smtClean="0">
                <a:sym typeface="Helvetica Light" charset="0"/>
              </a:rPr>
              <a:t>Second level</a:t>
            </a:r>
          </a:p>
          <a:p>
            <a:pPr lvl="2"/>
            <a:r>
              <a:rPr lang="es-ES" smtClean="0">
                <a:sym typeface="Helvetica Light" charset="0"/>
              </a:rPr>
              <a:t>Third level</a:t>
            </a:r>
          </a:p>
          <a:p>
            <a:pPr lvl="3"/>
            <a:r>
              <a:rPr lang="es-ES" smtClean="0">
                <a:sym typeface="Helvetica Light" charset="0"/>
              </a:rPr>
              <a:t>Fourth level</a:t>
            </a:r>
          </a:p>
          <a:p>
            <a:pPr lvl="4"/>
            <a:r>
              <a:rPr lang="es-ES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 advTm="10000">
    <p:fade/>
  </p:transition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marL="3810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7620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11430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15240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19050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23622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28194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32766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3733800" indent="-381000" algn="l" defTabSz="584200" rtl="0" fontAlgn="base" hangingPunct="0">
        <a:spcBef>
          <a:spcPts val="4200"/>
        </a:spcBef>
        <a:spcAft>
          <a:spcPct val="0"/>
        </a:spcAft>
        <a:buSzPct val="100000"/>
        <a:buChar char="•"/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10000">
    <p:fade/>
  </p:transition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3429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6858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10287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13716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8288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22860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7432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3200400" algn="l" defTabSz="584200" rtl="0" fontAlgn="base" hangingPunct="0">
        <a:spcBef>
          <a:spcPts val="4200"/>
        </a:spcBef>
        <a:spcAft>
          <a:spcPct val="0"/>
        </a:spcAft>
        <a:defRPr sz="38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01ENERGIA.pps" TargetMode="External"/><Relationship Id="rId13" Type="http://schemas.openxmlformats.org/officeDocument/2006/relationships/hyperlink" Target="06ENERGIA.pps" TargetMode="External"/><Relationship Id="rId18" Type="http://schemas.openxmlformats.org/officeDocument/2006/relationships/hyperlink" Target="mesa%204/4%20PACIENTE%20AMPUTADO.ppsx" TargetMode="External"/><Relationship Id="rId3" Type="http://schemas.openxmlformats.org/officeDocument/2006/relationships/image" Target="../media/image2.jpeg"/><Relationship Id="rId7" Type="http://schemas.openxmlformats.org/officeDocument/2006/relationships/hyperlink" Target="implementacion%20curriculR%20-%20VII%20Congreso%20TCN.ppsx" TargetMode="External"/><Relationship Id="rId12" Type="http://schemas.openxmlformats.org/officeDocument/2006/relationships/hyperlink" Target="05ENERGIA.pps" TargetMode="External"/><Relationship Id="rId17" Type="http://schemas.openxmlformats.org/officeDocument/2006/relationships/hyperlink" Target="mesa%204/3%20pwp%20homeo.pps" TargetMode="External"/><Relationship Id="rId2" Type="http://schemas.openxmlformats.org/officeDocument/2006/relationships/image" Target="../media/image1.jpeg"/><Relationship Id="rId16" Type="http://schemas.openxmlformats.org/officeDocument/2006/relationships/hyperlink" Target="mesa%204/2%20TerapiasNaturales.pps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CROMOTERAPIA%20CONGRESO%20BENIDORM%202011.pps" TargetMode="External"/><Relationship Id="rId11" Type="http://schemas.openxmlformats.org/officeDocument/2006/relationships/hyperlink" Target="04ENERGIA.pps" TargetMode="External"/><Relationship Id="rId5" Type="http://schemas.openxmlformats.org/officeDocument/2006/relationships/image" Target="../media/image4.emf"/><Relationship Id="rId15" Type="http://schemas.openxmlformats.org/officeDocument/2006/relationships/hyperlink" Target="mesa%204/1%20ABORDAJE%20ENFERMERIA.pps" TargetMode="External"/><Relationship Id="rId10" Type="http://schemas.openxmlformats.org/officeDocument/2006/relationships/hyperlink" Target="03ENERGIA.pps" TargetMode="External"/><Relationship Id="rId19" Type="http://schemas.openxmlformats.org/officeDocument/2006/relationships/hyperlink" Target="mesa%204/5%20EL%20SEXO.ppS" TargetMode="External"/><Relationship Id="rId4" Type="http://schemas.openxmlformats.org/officeDocument/2006/relationships/image" Target="../media/image3.gif"/><Relationship Id="rId9" Type="http://schemas.openxmlformats.org/officeDocument/2006/relationships/hyperlink" Target="02ENERGIA.pps" TargetMode="External"/><Relationship Id="rId14" Type="http://schemas.openxmlformats.org/officeDocument/2006/relationships/hyperlink" Target="07ENERGIA.pps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1ENERGIA.pps" TargetMode="External"/><Relationship Id="rId13" Type="http://schemas.openxmlformats.org/officeDocument/2006/relationships/hyperlink" Target="06ENERGIA.pps" TargetMode="External"/><Relationship Id="rId3" Type="http://schemas.openxmlformats.org/officeDocument/2006/relationships/hyperlink" Target="3mesa/2%20Reki%20y%20Fibromialgia.pps" TargetMode="External"/><Relationship Id="rId7" Type="http://schemas.openxmlformats.org/officeDocument/2006/relationships/hyperlink" Target="implementacion%20curriculR%20-%20VII%20Congreso%20TCN.ppsx" TargetMode="External"/><Relationship Id="rId12" Type="http://schemas.openxmlformats.org/officeDocument/2006/relationships/hyperlink" Target="05ENERGIA.pps" TargetMode="External"/><Relationship Id="rId2" Type="http://schemas.openxmlformats.org/officeDocument/2006/relationships/hyperlink" Target="CROMOTERAPIA%20CONGRESO%20BENIDORM%202011.pp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3mesa/5%20clasifici&#243;n%20de%20las%20terapias%20complementarias%202.pps" TargetMode="External"/><Relationship Id="rId11" Type="http://schemas.openxmlformats.org/officeDocument/2006/relationships/hyperlink" Target="04ENERGIA.pps" TargetMode="External"/><Relationship Id="rId5" Type="http://schemas.openxmlformats.org/officeDocument/2006/relationships/hyperlink" Target="3mesa/4%20SONIDO%20E%20INMUNIDAD%20definitivo.pps" TargetMode="External"/><Relationship Id="rId10" Type="http://schemas.openxmlformats.org/officeDocument/2006/relationships/hyperlink" Target="03ENERGIA.pps" TargetMode="External"/><Relationship Id="rId4" Type="http://schemas.openxmlformats.org/officeDocument/2006/relationships/hyperlink" Target="3mesa/3%20DESPERTANDO%20NUESTROS%20SENTIDOS%20AL%20CUIDAR.pps" TargetMode="External"/><Relationship Id="rId9" Type="http://schemas.openxmlformats.org/officeDocument/2006/relationships/hyperlink" Target="02ENERGIA.pps" TargetMode="External"/><Relationship Id="rId14" Type="http://schemas.openxmlformats.org/officeDocument/2006/relationships/hyperlink" Target="07ENERGIA.pps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8" descr="DSC05799"/>
          <p:cNvPicPr>
            <a:picLocks noChangeAspect="1" noChangeArrowheads="1"/>
          </p:cNvPicPr>
          <p:nvPr/>
        </p:nvPicPr>
        <p:blipFill>
          <a:blip r:embed="rId2" cstate="print"/>
          <a:srcRect b="7692"/>
          <a:stretch>
            <a:fillRect/>
          </a:stretch>
        </p:blipFill>
        <p:spPr bwMode="auto">
          <a:xfrm>
            <a:off x="-1" y="0"/>
            <a:ext cx="14088533" cy="975360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292072" y="2876536"/>
            <a:ext cx="7215238" cy="6877064"/>
          </a:xfrm>
          <a:prstGeom prst="rect">
            <a:avLst/>
          </a:prstGeom>
          <a:solidFill>
            <a:srgbClr val="FFFFFF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24130" tIns="62065" rIns="124130" bIns="62065" anchor="ctr"/>
          <a:lstStyle/>
          <a:p>
            <a:endParaRPr lang="es-ES"/>
          </a:p>
        </p:txBody>
      </p:sp>
      <p:sp>
        <p:nvSpPr>
          <p:cNvPr id="31" name="WordArt 5"/>
          <p:cNvSpPr>
            <a:spLocks noChangeArrowheads="1" noChangeShapeType="1" noTextEdit="1"/>
          </p:cNvSpPr>
          <p:nvPr/>
        </p:nvSpPr>
        <p:spPr bwMode="auto">
          <a:xfrm>
            <a:off x="525736" y="144016"/>
            <a:ext cx="12961440" cy="24285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s-ES" sz="3600" kern="10" dirty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Verdana"/>
              </a:rPr>
              <a:t>VII Congreso Nacional de Enfermería</a:t>
            </a:r>
          </a:p>
          <a:p>
            <a:r>
              <a:rPr lang="es-ES" sz="3600" kern="10" dirty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Verdana"/>
              </a:rPr>
              <a:t>en Cuidados Complementarios</a:t>
            </a:r>
          </a:p>
          <a:p>
            <a:r>
              <a:rPr lang="es-ES" sz="3600" kern="10" dirty="0">
                <a:ln w="1016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2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Verdana"/>
              </a:rPr>
              <a:t>y Terapias Naturales</a:t>
            </a:r>
          </a:p>
        </p:txBody>
      </p:sp>
      <p:sp>
        <p:nvSpPr>
          <p:cNvPr id="32" name="WordArt 6"/>
          <p:cNvSpPr>
            <a:spLocks noChangeArrowheads="1" noChangeShapeType="1" noTextEdit="1"/>
          </p:cNvSpPr>
          <p:nvPr/>
        </p:nvSpPr>
        <p:spPr bwMode="auto">
          <a:xfrm>
            <a:off x="7716846" y="3233726"/>
            <a:ext cx="5710167" cy="2554545"/>
          </a:xfrm>
          <a:prstGeom prst="rect">
            <a:avLst/>
          </a:prstGeom>
        </p:spPr>
        <p:txBody>
          <a:bodyPr wrap="square" fromWordArt="1">
            <a:spAutoFit/>
          </a:bodyPr>
          <a:lstStyle/>
          <a:p>
            <a:pPr algn="ctr"/>
            <a:r>
              <a:rPr lang="es-ES" sz="40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Arial Black"/>
              </a:rPr>
              <a:t>BIENESTAR INTEGRAL</a:t>
            </a:r>
          </a:p>
          <a:p>
            <a:pPr algn="ctr"/>
            <a:r>
              <a:rPr lang="es-ES" sz="40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Arial Black"/>
              </a:rPr>
              <a:t>EQUILIBRIO Y SALUD</a:t>
            </a:r>
          </a:p>
        </p:txBody>
      </p:sp>
      <p:grpSp>
        <p:nvGrpSpPr>
          <p:cNvPr id="35" name="34 Grupo"/>
          <p:cNvGrpSpPr/>
          <p:nvPr/>
        </p:nvGrpSpPr>
        <p:grpSpPr>
          <a:xfrm>
            <a:off x="8645540" y="6162684"/>
            <a:ext cx="4104456" cy="3024336"/>
            <a:chOff x="5313040" y="1340768"/>
            <a:chExt cx="1888242" cy="1512168"/>
          </a:xfrm>
        </p:grpSpPr>
        <p:sp>
          <p:nvSpPr>
            <p:cNvPr id="36" name="35 Elipse"/>
            <p:cNvSpPr/>
            <p:nvPr/>
          </p:nvSpPr>
          <p:spPr>
            <a:xfrm rot="258130">
              <a:off x="6536169" y="1826757"/>
              <a:ext cx="612672" cy="612672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rgbClr val="5957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7" name="36 Elipse"/>
            <p:cNvSpPr/>
            <p:nvPr/>
          </p:nvSpPr>
          <p:spPr>
            <a:xfrm rot="2019750">
              <a:off x="5331527" y="1814920"/>
              <a:ext cx="628491" cy="628491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rgbClr val="5957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13040" y="1340768"/>
              <a:ext cx="1888242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1501740" y="2947974"/>
            <a:ext cx="5197752" cy="413174"/>
          </a:xfrm>
          <a:prstGeom prst="roundRect">
            <a:avLst>
              <a:gd name="adj" fmla="val 50000"/>
            </a:avLst>
          </a:prstGeom>
          <a:solidFill>
            <a:srgbClr val="A2C6DE"/>
          </a:solidFill>
          <a:ln w="9525">
            <a:noFill/>
            <a:round/>
            <a:headEnd/>
            <a:tailEnd/>
          </a:ln>
          <a:effectLst/>
        </p:spPr>
        <p:txBody>
          <a:bodyPr wrap="none" lIns="124130" tIns="62065" rIns="124130" bIns="62065" anchor="ctr"/>
          <a:lstStyle/>
          <a:p>
            <a:pPr algn="ctr"/>
            <a:endParaRPr lang="es-ES" sz="1900" b="1" dirty="0"/>
          </a:p>
        </p:txBody>
      </p:sp>
      <p:sp>
        <p:nvSpPr>
          <p:cNvPr id="40" name="AutoShape 12"/>
          <p:cNvSpPr>
            <a:spLocks noChangeArrowheads="1"/>
          </p:cNvSpPr>
          <p:nvPr/>
        </p:nvSpPr>
        <p:spPr bwMode="auto">
          <a:xfrm>
            <a:off x="506386" y="4448172"/>
            <a:ext cx="6858048" cy="357190"/>
          </a:xfrm>
          <a:prstGeom prst="roundRect">
            <a:avLst>
              <a:gd name="adj" fmla="val 50000"/>
            </a:avLst>
          </a:prstGeom>
          <a:solidFill>
            <a:srgbClr val="A2C6DE"/>
          </a:solidFill>
          <a:ln w="9525">
            <a:noFill/>
            <a:round/>
            <a:headEnd/>
            <a:tailEnd/>
          </a:ln>
          <a:effectLst/>
        </p:spPr>
        <p:txBody>
          <a:bodyPr wrap="none" lIns="124130" tIns="62065" rIns="124130" bIns="62065" anchor="ctr"/>
          <a:lstStyle/>
          <a:p>
            <a:pPr algn="ctr"/>
            <a:endParaRPr lang="es-ES" sz="1900" b="1" dirty="0"/>
          </a:p>
        </p:txBody>
      </p:sp>
      <p:sp>
        <p:nvSpPr>
          <p:cNvPr id="42" name="AutoShape 12"/>
          <p:cNvSpPr>
            <a:spLocks noChangeArrowheads="1"/>
          </p:cNvSpPr>
          <p:nvPr/>
        </p:nvSpPr>
        <p:spPr bwMode="auto">
          <a:xfrm>
            <a:off x="1073112" y="6270698"/>
            <a:ext cx="5626380" cy="357190"/>
          </a:xfrm>
          <a:prstGeom prst="roundRect">
            <a:avLst>
              <a:gd name="adj" fmla="val 50000"/>
            </a:avLst>
          </a:prstGeom>
          <a:solidFill>
            <a:srgbClr val="A2C6DE"/>
          </a:solidFill>
          <a:ln w="9525">
            <a:noFill/>
            <a:round/>
            <a:headEnd/>
            <a:tailEnd/>
          </a:ln>
          <a:effectLst/>
        </p:spPr>
        <p:txBody>
          <a:bodyPr wrap="none" lIns="124130" tIns="62065" rIns="124130" bIns="62065" anchor="ctr"/>
          <a:lstStyle/>
          <a:p>
            <a:pPr algn="ctr"/>
            <a:endParaRPr lang="es-ES" sz="1900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506386" y="2947974"/>
            <a:ext cx="685804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Ponencia: </a:t>
            </a:r>
            <a:r>
              <a:rPr lang="es-ES" sz="2400" dirty="0" smtClean="0">
                <a:solidFill>
                  <a:schemeClr val="tx1"/>
                </a:solidFill>
                <a:hlinkClick r:id="rId6" action="ppaction://hlinkpres?slideindex=1&amp;slidetitle="/>
              </a:rPr>
              <a:t>Cromoterapia</a:t>
            </a:r>
            <a:endParaRPr lang="es-ES" sz="2400" dirty="0" smtClean="0">
              <a:solidFill>
                <a:schemeClr val="tx1"/>
              </a:solidFill>
            </a:endParaRPr>
          </a:p>
          <a:p>
            <a:r>
              <a:rPr lang="es-ES" sz="2400" dirty="0" smtClean="0"/>
              <a:t>D. Joaquín del Cerro </a:t>
            </a:r>
            <a:r>
              <a:rPr lang="es-ES" sz="2400" dirty="0" err="1" smtClean="0"/>
              <a:t>Gabarró</a:t>
            </a:r>
            <a:r>
              <a:rPr lang="es-ES" sz="2400" dirty="0" smtClean="0"/>
              <a:t> y D. José Eugenio  Alfaro Roca</a:t>
            </a:r>
          </a:p>
          <a:p>
            <a:endParaRPr lang="es-ES" sz="2400" dirty="0"/>
          </a:p>
          <a:p>
            <a:r>
              <a:rPr lang="es-ES" sz="2400" dirty="0" smtClean="0"/>
              <a:t>Ponencia</a:t>
            </a:r>
            <a:r>
              <a:rPr lang="es-ES" sz="2400" dirty="0" smtClean="0"/>
              <a:t>: </a:t>
            </a:r>
            <a:r>
              <a:rPr lang="es-ES" sz="2400" dirty="0" smtClean="0">
                <a:hlinkClick r:id="rId7" action="ppaction://hlinkpres?slideindex=1&amp;slidetitle="/>
              </a:rPr>
              <a:t>Implementación transversal curricular </a:t>
            </a:r>
            <a:r>
              <a:rPr lang="es-ES" sz="2400" dirty="0" smtClean="0"/>
              <a:t>de los cuidados naturales / transversales de enfermería</a:t>
            </a:r>
          </a:p>
          <a:p>
            <a:r>
              <a:rPr lang="es-ES" sz="2400" dirty="0" smtClean="0"/>
              <a:t>Dª Rosa Ferrer de Dios</a:t>
            </a:r>
          </a:p>
          <a:p>
            <a:endParaRPr lang="es-ES" sz="2400" dirty="0"/>
          </a:p>
          <a:p>
            <a:r>
              <a:rPr lang="es-ES" sz="2400" dirty="0" smtClean="0"/>
              <a:t>Ponencia: Efecto </a:t>
            </a:r>
            <a:r>
              <a:rPr lang="es-ES" sz="2400" dirty="0" smtClean="0"/>
              <a:t>Piramidal </a:t>
            </a:r>
            <a:r>
              <a:rPr lang="es-ES" sz="2400" dirty="0" smtClean="0">
                <a:hlinkClick r:id="rId8" action="ppaction://hlinkpres?slideindex=1&amp;slidetitle="/>
              </a:rPr>
              <a:t>1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9" action="ppaction://hlinkpres?slideindex=1&amp;slidetitle="/>
              </a:rPr>
              <a:t>2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0" action="ppaction://hlinkpres?slideindex=1&amp;slidetitle="/>
              </a:rPr>
              <a:t>3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1" action="ppaction://hlinkpres?slideindex=1&amp;slidetitle="/>
              </a:rPr>
              <a:t>4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2" action="ppaction://hlinkpres?slideindex=1&amp;slidetitle="/>
              </a:rPr>
              <a:t>5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3" action="ppaction://hlinkpres?slideindex=1&amp;slidetitle="/>
              </a:rPr>
              <a:t>6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4" action="ppaction://hlinkpres?slideindex=1&amp;slidetitle="/>
              </a:rPr>
              <a:t>7</a:t>
            </a:r>
            <a:endParaRPr lang="es-ES" sz="2400" dirty="0" smtClean="0"/>
          </a:p>
          <a:p>
            <a:r>
              <a:rPr lang="es-ES" sz="2400" dirty="0" smtClean="0"/>
              <a:t>D. Gabriel </a:t>
            </a:r>
            <a:r>
              <a:rPr lang="es-ES" sz="2400" dirty="0" smtClean="0"/>
              <a:t>Silva</a:t>
            </a:r>
          </a:p>
          <a:p>
            <a:endParaRPr lang="es-ES" sz="2400" dirty="0" smtClean="0"/>
          </a:p>
          <a:p>
            <a:r>
              <a:rPr lang="es-ES" sz="2400" dirty="0" smtClean="0"/>
              <a:t>Comunicaciones </a:t>
            </a:r>
            <a:r>
              <a:rPr lang="es-ES" sz="2400" dirty="0" smtClean="0"/>
              <a:t>Libres</a:t>
            </a:r>
          </a:p>
          <a:p>
            <a:r>
              <a:rPr lang="es-ES" sz="2400" dirty="0" smtClean="0">
                <a:hlinkClick r:id="rId15" action="ppaction://hlinkpres?slideindex=1&amp;slidetitle="/>
              </a:rPr>
              <a:t>Abordaje de enfermería y exclusión social</a:t>
            </a:r>
            <a:endParaRPr lang="es-ES" sz="2400" dirty="0" smtClean="0"/>
          </a:p>
          <a:p>
            <a:r>
              <a:rPr lang="es-ES" sz="2400" dirty="0" smtClean="0">
                <a:hlinkClick r:id="rId16" action="ppaction://hlinkpres?slideindex=1&amp;slidetitle="/>
              </a:rPr>
              <a:t>Terapias naturales y envejecimiento</a:t>
            </a:r>
            <a:endParaRPr lang="es-ES" sz="2400" dirty="0" smtClean="0"/>
          </a:p>
          <a:p>
            <a:r>
              <a:rPr lang="es-ES" sz="2400" dirty="0" smtClean="0">
                <a:hlinkClick r:id="rId17" action="ppaction://hlinkpres?slideindex=1&amp;slidetitle="/>
              </a:rPr>
              <a:t>Homeopatía y trabajo de parto</a:t>
            </a:r>
            <a:endParaRPr lang="es-ES" sz="2400" dirty="0" smtClean="0"/>
          </a:p>
          <a:p>
            <a:r>
              <a:rPr lang="es-ES" sz="2400" dirty="0" smtClean="0">
                <a:hlinkClick r:id="rId18" action="ppaction://hlinkpres?slideindex=1&amp;slidetitle="/>
              </a:rPr>
              <a:t>Kinesiología aplicada</a:t>
            </a:r>
            <a:endParaRPr lang="es-ES" sz="2400" dirty="0" smtClean="0"/>
          </a:p>
          <a:p>
            <a:r>
              <a:rPr lang="es-ES" sz="2400" dirty="0" smtClean="0">
                <a:hlinkClick r:id="rId19" action="ppaction://hlinkpres?slideindex=1&amp;slidetitle="/>
              </a:rPr>
              <a:t>Sexo y esencias florales</a:t>
            </a:r>
            <a:endParaRPr lang="es-ES" sz="24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4013" y="-517525"/>
            <a:ext cx="13712826" cy="1028541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0242" name="Rectangle 2"/>
          <p:cNvSpPr>
            <a:spLocks/>
          </p:cNvSpPr>
          <p:nvPr/>
        </p:nvSpPr>
        <p:spPr bwMode="auto">
          <a:xfrm>
            <a:off x="453728" y="412304"/>
            <a:ext cx="8758237" cy="19812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l"/>
            <a:r>
              <a:rPr lang="es-ES" sz="3100" b="1" dirty="0"/>
              <a:t>La naturaleza se basta así misma;</a:t>
            </a:r>
          </a:p>
          <a:p>
            <a:pPr algn="l"/>
            <a:r>
              <a:rPr lang="es-ES" sz="3100" b="1" dirty="0"/>
              <a:t>por esto vence con lo menos y con lo seguro,</a:t>
            </a:r>
          </a:p>
          <a:p>
            <a:pPr algn="l"/>
            <a:r>
              <a:rPr lang="es-ES" sz="3100" b="1" dirty="0"/>
              <a:t>las demasías de la esperanza.</a:t>
            </a:r>
          </a:p>
          <a:p>
            <a:pPr algn="l"/>
            <a:r>
              <a:rPr lang="es-ES" sz="3100" dirty="0"/>
              <a:t>Demócrito de </a:t>
            </a:r>
            <a:r>
              <a:rPr lang="es-ES" sz="3100" dirty="0" err="1"/>
              <a:t>Abdera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1266" name="Rectangle 2"/>
          <p:cNvSpPr>
            <a:spLocks/>
          </p:cNvSpPr>
          <p:nvPr/>
        </p:nvSpPr>
        <p:spPr bwMode="auto">
          <a:xfrm>
            <a:off x="4558184" y="7397080"/>
            <a:ext cx="8110538" cy="203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r"/>
            <a:r>
              <a:rPr lang="es-ES" sz="3200" b="1" dirty="0">
                <a:solidFill>
                  <a:srgbClr val="FFFFFF"/>
                </a:solidFill>
              </a:rPr>
              <a:t>Como flores hermosas, con color,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pero sin aroma, son las dulces palabras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para el que no obra de acuerdo con ellas.</a:t>
            </a:r>
          </a:p>
          <a:p>
            <a:pPr algn="r"/>
            <a:r>
              <a:rPr lang="es-ES" sz="3200" dirty="0">
                <a:solidFill>
                  <a:srgbClr val="FFFFFF"/>
                </a:solidFill>
              </a:rPr>
              <a:t>Buda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2290" name="Rectangle 2"/>
          <p:cNvSpPr>
            <a:spLocks/>
          </p:cNvSpPr>
          <p:nvPr/>
        </p:nvSpPr>
        <p:spPr bwMode="auto">
          <a:xfrm>
            <a:off x="5566296" y="7901136"/>
            <a:ext cx="7138988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r"/>
            <a:r>
              <a:rPr lang="es-ES" sz="3200" b="1" dirty="0">
                <a:solidFill>
                  <a:srgbClr val="D4D6D9"/>
                </a:solidFill>
              </a:rPr>
              <a:t>La alegría es el ingrediente principal</a:t>
            </a:r>
          </a:p>
          <a:p>
            <a:pPr algn="r"/>
            <a:r>
              <a:rPr lang="es-ES" sz="3200" b="1" dirty="0">
                <a:solidFill>
                  <a:srgbClr val="D4D6D9"/>
                </a:solidFill>
              </a:rPr>
              <a:t>en el compuesto de la salud.</a:t>
            </a:r>
          </a:p>
          <a:p>
            <a:pPr algn="r"/>
            <a:r>
              <a:rPr lang="es-ES" sz="3200" dirty="0">
                <a:solidFill>
                  <a:srgbClr val="D4D6D9"/>
                </a:solidFill>
              </a:rPr>
              <a:t>A. Murphy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3314" name="Rectangle 2"/>
          <p:cNvSpPr>
            <a:spLocks/>
          </p:cNvSpPr>
          <p:nvPr/>
        </p:nvSpPr>
        <p:spPr bwMode="auto">
          <a:xfrm>
            <a:off x="2037904" y="6532984"/>
            <a:ext cx="10548937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sz="3200" b="1" dirty="0">
                <a:solidFill>
                  <a:srgbClr val="F2CC20"/>
                </a:solidFill>
              </a:rPr>
              <a:t>El amor no es capaz de ver los lados malos de un ser;</a:t>
            </a:r>
          </a:p>
          <a:p>
            <a:r>
              <a:rPr lang="es-ES" sz="3200" b="1" dirty="0">
                <a:solidFill>
                  <a:srgbClr val="F2CC20"/>
                </a:solidFill>
              </a:rPr>
              <a:t>el odio no es capaz de ver los lados buenos.</a:t>
            </a:r>
          </a:p>
          <a:p>
            <a:r>
              <a:rPr lang="es-ES" sz="3200" dirty="0">
                <a:solidFill>
                  <a:srgbClr val="F2CC20"/>
                </a:solidFill>
              </a:rPr>
              <a:t>Giovanni </a:t>
            </a:r>
            <a:r>
              <a:rPr lang="es-ES" sz="3200" dirty="0" err="1">
                <a:solidFill>
                  <a:srgbClr val="F2CC20"/>
                </a:solidFill>
              </a:rPr>
              <a:t>Papini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4338" name="Rectangle 2"/>
          <p:cNvSpPr>
            <a:spLocks/>
          </p:cNvSpPr>
          <p:nvPr/>
        </p:nvSpPr>
        <p:spPr bwMode="auto">
          <a:xfrm>
            <a:off x="4126136" y="4372744"/>
            <a:ext cx="8470900" cy="203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r"/>
            <a:r>
              <a:rPr lang="es-ES" sz="3200" b="1" dirty="0">
                <a:solidFill>
                  <a:srgbClr val="FFFFFF"/>
                </a:solidFill>
              </a:rPr>
              <a:t>La ira: un ácido que puede hacer más daño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al recipiente en la que se almacena que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en cualquier cosa sobre la que se vierte.</a:t>
            </a:r>
          </a:p>
          <a:p>
            <a:pPr algn="r"/>
            <a:r>
              <a:rPr lang="es-ES" sz="3200" dirty="0">
                <a:solidFill>
                  <a:srgbClr val="FFFFFF"/>
                </a:solidFill>
              </a:rPr>
              <a:t>Lucio </a:t>
            </a:r>
            <a:r>
              <a:rPr lang="es-ES" sz="3200" dirty="0" err="1">
                <a:solidFill>
                  <a:srgbClr val="FFFFFF"/>
                </a:solidFill>
              </a:rPr>
              <a:t>Anneo</a:t>
            </a:r>
            <a:r>
              <a:rPr lang="es-ES" sz="3200" dirty="0">
                <a:solidFill>
                  <a:srgbClr val="FFFFFF"/>
                </a:solidFill>
              </a:rPr>
              <a:t> Séneca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5362" name="Rectangle 2"/>
          <p:cNvSpPr>
            <a:spLocks/>
          </p:cNvSpPr>
          <p:nvPr/>
        </p:nvSpPr>
        <p:spPr bwMode="auto">
          <a:xfrm>
            <a:off x="5710312" y="628328"/>
            <a:ext cx="6864350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r"/>
            <a:r>
              <a:rPr lang="es-ES" sz="3200" b="1" dirty="0">
                <a:solidFill>
                  <a:srgbClr val="001940"/>
                </a:solidFill>
              </a:rPr>
              <a:t>El que compra lo </a:t>
            </a:r>
            <a:r>
              <a:rPr lang="es-ES" sz="3200" b="1" dirty="0" err="1">
                <a:solidFill>
                  <a:srgbClr val="001940"/>
                </a:solidFill>
              </a:rPr>
              <a:t>supérfluo</a:t>
            </a:r>
            <a:r>
              <a:rPr lang="es-ES" sz="3200" b="1" dirty="0">
                <a:solidFill>
                  <a:srgbClr val="001940"/>
                </a:solidFill>
              </a:rPr>
              <a:t>, pronto</a:t>
            </a:r>
          </a:p>
          <a:p>
            <a:pPr algn="r"/>
            <a:r>
              <a:rPr lang="es-ES" sz="3200" b="1" dirty="0">
                <a:solidFill>
                  <a:srgbClr val="001940"/>
                </a:solidFill>
              </a:rPr>
              <a:t>tendrá que vender lo necesario.</a:t>
            </a:r>
          </a:p>
          <a:p>
            <a:pPr algn="r"/>
            <a:r>
              <a:rPr lang="es-ES" sz="3200" dirty="0" err="1">
                <a:solidFill>
                  <a:srgbClr val="001940"/>
                </a:solidFill>
              </a:rPr>
              <a:t>Benjamin</a:t>
            </a:r>
            <a:r>
              <a:rPr lang="es-ES" sz="3200" dirty="0">
                <a:solidFill>
                  <a:srgbClr val="001940"/>
                </a:solidFill>
              </a:rPr>
              <a:t> Franklin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InsertedImage-sma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250" y="-74613"/>
            <a:ext cx="14849475" cy="9902826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6386" name="Rectangle 2"/>
          <p:cNvSpPr>
            <a:spLocks/>
          </p:cNvSpPr>
          <p:nvPr/>
        </p:nvSpPr>
        <p:spPr bwMode="auto">
          <a:xfrm>
            <a:off x="-338360" y="7757120"/>
            <a:ext cx="6586538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l"/>
            <a:r>
              <a:rPr lang="es-ES" sz="3200" b="1" dirty="0">
                <a:solidFill>
                  <a:srgbClr val="FFFFFF"/>
                </a:solidFill>
              </a:rPr>
              <a:t>Todo nuestro conocimiento tiene</a:t>
            </a:r>
          </a:p>
          <a:p>
            <a:pPr algn="l"/>
            <a:r>
              <a:rPr lang="es-ES" sz="3200" b="1" dirty="0">
                <a:solidFill>
                  <a:srgbClr val="FFFFFF"/>
                </a:solidFill>
              </a:rPr>
              <a:t>su principio en los sentimientos.</a:t>
            </a:r>
          </a:p>
          <a:p>
            <a:pPr algn="l"/>
            <a:r>
              <a:rPr lang="es-ES" sz="3200" dirty="0">
                <a:solidFill>
                  <a:srgbClr val="FFFFFF"/>
                </a:solidFill>
              </a:rPr>
              <a:t>Leonardo Da Vinci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7410" name="Rectangle 2"/>
          <p:cNvSpPr>
            <a:spLocks/>
          </p:cNvSpPr>
          <p:nvPr/>
        </p:nvSpPr>
        <p:spPr bwMode="auto">
          <a:xfrm>
            <a:off x="387350" y="1693863"/>
            <a:ext cx="7473950" cy="2514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l"/>
            <a:r>
              <a:rPr lang="es-ES" sz="3200" b="1">
                <a:solidFill>
                  <a:srgbClr val="133C73"/>
                </a:solidFill>
              </a:rPr>
              <a:t>Hay dos maneras de vivir la vida:</a:t>
            </a:r>
          </a:p>
          <a:p>
            <a:pPr algn="l"/>
            <a:r>
              <a:rPr lang="es-ES" sz="3200" b="1">
                <a:solidFill>
                  <a:srgbClr val="133C73"/>
                </a:solidFill>
              </a:rPr>
              <a:t>Una como si nada fuera un milagro,</a:t>
            </a:r>
          </a:p>
          <a:p>
            <a:pPr algn="l"/>
            <a:r>
              <a:rPr lang="es-ES" sz="3200" b="1">
                <a:solidFill>
                  <a:srgbClr val="133C73"/>
                </a:solidFill>
              </a:rPr>
              <a:t>la otra como si todo fuera un milagro.</a:t>
            </a:r>
          </a:p>
          <a:p>
            <a:pPr algn="l"/>
            <a:r>
              <a:rPr lang="es-ES" sz="3200">
                <a:solidFill>
                  <a:srgbClr val="133C73"/>
                </a:solidFill>
              </a:rPr>
              <a:t>Albert Einstein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5438" y="-23813"/>
            <a:ext cx="14852651" cy="9801226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8434" name="Rectangle 2"/>
          <p:cNvSpPr>
            <a:spLocks/>
          </p:cNvSpPr>
          <p:nvPr/>
        </p:nvSpPr>
        <p:spPr bwMode="auto">
          <a:xfrm>
            <a:off x="2902000" y="628328"/>
            <a:ext cx="8740775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sz="3200" b="1" dirty="0">
                <a:solidFill>
                  <a:srgbClr val="F2CC20"/>
                </a:solidFill>
              </a:rPr>
              <a:t>Cuando naciste tú llorabas y todos reían,</a:t>
            </a:r>
          </a:p>
          <a:p>
            <a:r>
              <a:rPr lang="es-ES" sz="3200" b="1" dirty="0">
                <a:solidFill>
                  <a:srgbClr val="F2CC20"/>
                </a:solidFill>
              </a:rPr>
              <a:t>vive de tal forma que en la hora de tu muerte</a:t>
            </a:r>
          </a:p>
          <a:p>
            <a:r>
              <a:rPr lang="es-ES" sz="3200" b="1" dirty="0">
                <a:solidFill>
                  <a:srgbClr val="F2CC20"/>
                </a:solidFill>
              </a:rPr>
              <a:t>todos lloren mientras tú ríes.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6718424" y="340296"/>
            <a:ext cx="5904000" cy="417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Ponencia: Auras y </a:t>
            </a:r>
            <a:r>
              <a:rPr lang="es-ES" sz="2400" dirty="0" err="1" smtClean="0"/>
              <a:t>Chakras</a:t>
            </a:r>
            <a:endParaRPr lang="es-ES" sz="2400" dirty="0" smtClean="0"/>
          </a:p>
          <a:p>
            <a:r>
              <a:rPr lang="es-ES" sz="2400" dirty="0"/>
              <a:t>Dª. Araceli </a:t>
            </a:r>
            <a:r>
              <a:rPr lang="es-ES" sz="2400" dirty="0" err="1"/>
              <a:t>Cadavieco</a:t>
            </a:r>
            <a:r>
              <a:rPr lang="es-ES" sz="2400" dirty="0"/>
              <a:t> y Dª. Adoración </a:t>
            </a:r>
            <a:r>
              <a:rPr lang="es-ES" sz="2400" dirty="0" smtClean="0"/>
              <a:t>Núñez</a:t>
            </a:r>
          </a:p>
          <a:p>
            <a:endParaRPr lang="es-ES" sz="2400" dirty="0"/>
          </a:p>
          <a:p>
            <a:r>
              <a:rPr lang="es-ES" sz="2400" dirty="0" smtClean="0"/>
              <a:t>Talleres</a:t>
            </a:r>
          </a:p>
          <a:p>
            <a:endParaRPr lang="es-ES" sz="2400" dirty="0"/>
          </a:p>
          <a:p>
            <a:r>
              <a:rPr lang="es-ES" sz="2400" dirty="0" smtClean="0"/>
              <a:t>Ponencia:  Terapia musical, sonido y salud</a:t>
            </a:r>
          </a:p>
          <a:p>
            <a:r>
              <a:rPr lang="es-ES" sz="2400" dirty="0" smtClean="0"/>
              <a:t>Dª Cristina Martí </a:t>
            </a:r>
            <a:r>
              <a:rPr lang="es-ES" sz="2400" dirty="0" err="1" smtClean="0"/>
              <a:t>Morell</a:t>
            </a:r>
            <a:endParaRPr lang="es-ES" sz="2400" dirty="0" smtClean="0"/>
          </a:p>
          <a:p>
            <a:endParaRPr lang="es-ES" sz="2400" dirty="0"/>
          </a:p>
          <a:p>
            <a:r>
              <a:rPr lang="es-ES" sz="2400" dirty="0" smtClean="0"/>
              <a:t>Clausura del congreso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06386" y="2947974"/>
            <a:ext cx="685804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Ponencia: </a:t>
            </a:r>
            <a:r>
              <a:rPr lang="es-ES" sz="2400" dirty="0" smtClean="0">
                <a:solidFill>
                  <a:schemeClr val="tx1"/>
                </a:solidFill>
                <a:hlinkClick r:id="rId2" action="ppaction://hlinkpres?slideindex=1&amp;slidetitle="/>
              </a:rPr>
              <a:t>Cromoterapia</a:t>
            </a:r>
            <a:endParaRPr lang="es-ES" sz="2400" dirty="0" smtClean="0">
              <a:solidFill>
                <a:schemeClr val="tx1"/>
              </a:solidFill>
            </a:endParaRPr>
          </a:p>
          <a:p>
            <a:r>
              <a:rPr lang="es-ES" sz="2400" dirty="0" smtClean="0"/>
              <a:t>D. Joaquín del Cerro </a:t>
            </a:r>
            <a:r>
              <a:rPr lang="es-ES" sz="2400" dirty="0" err="1" smtClean="0"/>
              <a:t>Gabarró</a:t>
            </a:r>
            <a:r>
              <a:rPr lang="es-ES" sz="2400" dirty="0" smtClean="0"/>
              <a:t> y D. José Eugenio  Alfaro Roca</a:t>
            </a:r>
          </a:p>
          <a:p>
            <a:endParaRPr lang="es-ES" sz="2400" dirty="0"/>
          </a:p>
          <a:p>
            <a:r>
              <a:rPr lang="es-ES" sz="2400" dirty="0" smtClean="0"/>
              <a:t>Comunicaciones Libres</a:t>
            </a:r>
          </a:p>
          <a:p>
            <a:r>
              <a:rPr lang="es-ES" sz="2400" dirty="0" smtClean="0"/>
              <a:t>Una herramienta para la nueva enfermería</a:t>
            </a:r>
          </a:p>
          <a:p>
            <a:r>
              <a:rPr lang="es-ES" sz="2400" dirty="0" smtClean="0">
                <a:hlinkClick r:id="rId3" action="ppaction://hlinkpres?slideindex=1&amp;slidetitle="/>
              </a:rPr>
              <a:t>Eficacia del </a:t>
            </a:r>
            <a:r>
              <a:rPr lang="es-ES" sz="2400" dirty="0" err="1" smtClean="0">
                <a:hlinkClick r:id="rId3" action="ppaction://hlinkpres?slideindex=1&amp;slidetitle="/>
              </a:rPr>
              <a:t>Reiki</a:t>
            </a:r>
            <a:r>
              <a:rPr lang="es-ES" sz="2400" dirty="0" smtClean="0">
                <a:hlinkClick r:id="rId3" action="ppaction://hlinkpres?slideindex=1&amp;slidetitle="/>
              </a:rPr>
              <a:t> en el dolor</a:t>
            </a:r>
            <a:endParaRPr lang="es-ES" sz="2400" dirty="0" smtClean="0"/>
          </a:p>
          <a:p>
            <a:r>
              <a:rPr lang="es-ES" sz="2400" dirty="0" smtClean="0">
                <a:hlinkClick r:id="rId4" action="ppaction://hlinkpres?slideindex=1&amp;slidetitle="/>
              </a:rPr>
              <a:t>Terapia </a:t>
            </a:r>
            <a:r>
              <a:rPr lang="es-ES" sz="2400" dirty="0" err="1" smtClean="0">
                <a:hlinkClick r:id="rId4" action="ppaction://hlinkpres?slideindex=1&amp;slidetitle="/>
              </a:rPr>
              <a:t>cranoe-sacral</a:t>
            </a:r>
            <a:endParaRPr lang="es-ES" sz="2400" dirty="0" smtClean="0"/>
          </a:p>
          <a:p>
            <a:r>
              <a:rPr lang="es-ES" sz="2400" dirty="0" smtClean="0">
                <a:hlinkClick r:id="rId5" action="ppaction://hlinkpres?slideindex=1&amp;slidetitle="/>
              </a:rPr>
              <a:t>Sonido e inmunidad</a:t>
            </a:r>
            <a:endParaRPr lang="es-ES" sz="2400" dirty="0" smtClean="0"/>
          </a:p>
          <a:p>
            <a:r>
              <a:rPr lang="es-ES" sz="2400" dirty="0" smtClean="0">
                <a:hlinkClick r:id="rId6" action="ppaction://hlinkpres?slideindex=1&amp;slidetitle="/>
              </a:rPr>
              <a:t>Clasificación de las terapias complementarias</a:t>
            </a:r>
            <a:endParaRPr lang="es-ES" sz="2400" dirty="0" smtClean="0"/>
          </a:p>
          <a:p>
            <a:endParaRPr lang="es-ES" sz="2400" dirty="0"/>
          </a:p>
          <a:p>
            <a:r>
              <a:rPr lang="es-ES" sz="2400" dirty="0" smtClean="0"/>
              <a:t>Ponencia: </a:t>
            </a:r>
            <a:r>
              <a:rPr lang="es-ES" sz="2400" dirty="0" smtClean="0">
                <a:hlinkClick r:id="rId7" action="ppaction://hlinkpres?slideindex=1&amp;slidetitle="/>
              </a:rPr>
              <a:t>Implementación transversal curricular </a:t>
            </a:r>
            <a:r>
              <a:rPr lang="es-ES" sz="2400" dirty="0" smtClean="0"/>
              <a:t>de los cuidados naturales / transversales de enfermería</a:t>
            </a:r>
          </a:p>
          <a:p>
            <a:r>
              <a:rPr lang="es-ES" sz="2400" dirty="0" smtClean="0"/>
              <a:t>Dª Rosa Ferrer de Dios</a:t>
            </a:r>
          </a:p>
          <a:p>
            <a:endParaRPr lang="es-ES" sz="2400" dirty="0"/>
          </a:p>
          <a:p>
            <a:r>
              <a:rPr lang="es-ES" sz="2400" dirty="0" smtClean="0"/>
              <a:t>Ponencia: Efecto </a:t>
            </a:r>
            <a:r>
              <a:rPr lang="es-ES" sz="2400" dirty="0" smtClean="0"/>
              <a:t>Piramidal </a:t>
            </a:r>
            <a:r>
              <a:rPr lang="es-ES" sz="2400" dirty="0" smtClean="0">
                <a:hlinkClick r:id="rId8" action="ppaction://hlinkpres?slideindex=1&amp;slidetitle="/>
              </a:rPr>
              <a:t>1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9" action="ppaction://hlinkpres?slideindex=1&amp;slidetitle="/>
              </a:rPr>
              <a:t>2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0" action="ppaction://hlinkpres?slideindex=1&amp;slidetitle="/>
              </a:rPr>
              <a:t>3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1" action="ppaction://hlinkpres?slideindex=1&amp;slidetitle="/>
              </a:rPr>
              <a:t>4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2" action="ppaction://hlinkpres?slideindex=1&amp;slidetitle="/>
              </a:rPr>
              <a:t>5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3" action="ppaction://hlinkpres?slideindex=1&amp;slidetitle="/>
              </a:rPr>
              <a:t>6</a:t>
            </a:r>
            <a:r>
              <a:rPr lang="es-ES" sz="2400" dirty="0" smtClean="0"/>
              <a:t> </a:t>
            </a:r>
            <a:r>
              <a:rPr lang="es-ES" sz="2400" dirty="0" smtClean="0">
                <a:hlinkClick r:id="rId14" action="ppaction://hlinkpres?slideindex=1&amp;slidetitle="/>
              </a:rPr>
              <a:t>7</a:t>
            </a:r>
            <a:endParaRPr lang="es-ES" sz="2400" dirty="0" smtClean="0"/>
          </a:p>
          <a:p>
            <a:r>
              <a:rPr lang="es-ES" sz="2400" dirty="0" smtClean="0"/>
              <a:t>D. Gabriel Silva</a:t>
            </a:r>
          </a:p>
        </p:txBody>
      </p:sp>
    </p:spTree>
  </p:cSld>
  <p:clrMapOvr>
    <a:masterClrMapping/>
  </p:clrMapOvr>
  <p:transition spd="slow" advTm="10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19458" name="Rectangle 2"/>
          <p:cNvSpPr>
            <a:spLocks/>
          </p:cNvSpPr>
          <p:nvPr/>
        </p:nvSpPr>
        <p:spPr bwMode="auto">
          <a:xfrm>
            <a:off x="3959225" y="1389063"/>
            <a:ext cx="6618288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sz="3200" b="1">
                <a:solidFill>
                  <a:srgbClr val="7E350A"/>
                </a:solidFill>
              </a:rPr>
              <a:t>Aprender sin pensar es inútil,</a:t>
            </a:r>
          </a:p>
          <a:p>
            <a:r>
              <a:rPr lang="es-ES" sz="3200" b="1">
                <a:solidFill>
                  <a:srgbClr val="7E350A"/>
                </a:solidFill>
              </a:rPr>
              <a:t>pensar sin aprender es peligroso.</a:t>
            </a:r>
          </a:p>
          <a:p>
            <a:r>
              <a:rPr lang="es-ES" sz="3200">
                <a:solidFill>
                  <a:srgbClr val="7E350A"/>
                </a:solidFill>
              </a:rPr>
              <a:t>Confucio.</a:t>
            </a:r>
            <a:endParaRPr lang="es-ES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20482" name="Rectangle 2"/>
          <p:cNvSpPr>
            <a:spLocks/>
          </p:cNvSpPr>
          <p:nvPr/>
        </p:nvSpPr>
        <p:spPr bwMode="auto">
          <a:xfrm>
            <a:off x="309712" y="6893024"/>
            <a:ext cx="6411912" cy="2514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sz="3200" b="1" dirty="0">
                <a:solidFill>
                  <a:srgbClr val="FFFFFF"/>
                </a:solidFill>
              </a:rPr>
              <a:t>No puedes impedir que las aves de la tristeza vuelen hacia ti,</a:t>
            </a:r>
          </a:p>
          <a:p>
            <a:r>
              <a:rPr lang="es-ES" sz="3200" b="1" dirty="0">
                <a:solidFill>
                  <a:srgbClr val="FFFFFF"/>
                </a:solidFill>
              </a:rPr>
              <a:t>pero puedes impedir que aniden en tus cabellos.</a:t>
            </a:r>
          </a:p>
          <a:p>
            <a:r>
              <a:rPr lang="es-ES" sz="3200" dirty="0">
                <a:solidFill>
                  <a:srgbClr val="FFFFFF"/>
                </a:solidFill>
              </a:rPr>
              <a:t>Confucio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3300" y="-23813"/>
            <a:ext cx="15682913" cy="9801226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21506" name="Rectangle 2"/>
          <p:cNvSpPr>
            <a:spLocks/>
          </p:cNvSpPr>
          <p:nvPr/>
        </p:nvSpPr>
        <p:spPr bwMode="auto">
          <a:xfrm>
            <a:off x="0" y="8405192"/>
            <a:ext cx="6073775" cy="10668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l"/>
            <a:r>
              <a:rPr lang="es-ES" sz="3200" b="1" dirty="0">
                <a:solidFill>
                  <a:srgbClr val="F2CC20"/>
                </a:solidFill>
              </a:rPr>
              <a:t>El árbol más fuerte y frondoso</a:t>
            </a:r>
          </a:p>
          <a:p>
            <a:pPr algn="l"/>
            <a:r>
              <a:rPr lang="es-ES" sz="3200" b="1" dirty="0">
                <a:solidFill>
                  <a:srgbClr val="F2CC20"/>
                </a:solidFill>
              </a:rPr>
              <a:t>vive de lo que tiene debajo.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22530" name="Rectangle 2"/>
          <p:cNvSpPr>
            <a:spLocks/>
          </p:cNvSpPr>
          <p:nvPr/>
        </p:nvSpPr>
        <p:spPr bwMode="auto">
          <a:xfrm>
            <a:off x="960438" y="1176338"/>
            <a:ext cx="11536362" cy="1549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pPr algn="r"/>
            <a:r>
              <a:rPr lang="es-ES" sz="3200" b="1"/>
              <a:t>Aquel que procura asegurar el bienestar ajeno,</a:t>
            </a:r>
          </a:p>
          <a:p>
            <a:pPr algn="r"/>
            <a:r>
              <a:rPr lang="es-ES" sz="3200" b="1"/>
              <a:t> ya tiene asegurado el propio.</a:t>
            </a:r>
          </a:p>
          <a:p>
            <a:pPr algn="r"/>
            <a:r>
              <a:rPr lang="es-ES" sz="3200"/>
              <a:t>Confucio</a:t>
            </a:r>
            <a:endParaRPr lang="es-ES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23554" name="Rectangle 2"/>
          <p:cNvSpPr>
            <a:spLocks/>
          </p:cNvSpPr>
          <p:nvPr/>
        </p:nvSpPr>
        <p:spPr bwMode="auto">
          <a:xfrm>
            <a:off x="813768" y="2068488"/>
            <a:ext cx="4718050" cy="29972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sz="3200" b="1" dirty="0">
                <a:solidFill>
                  <a:srgbClr val="FFFFFF"/>
                </a:solidFill>
              </a:rPr>
              <a:t>El trabajo del pensamiento se parece a la perforación de un pozo: el agua es turbia al principio, mas luego se clarifica.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pic>
        <p:nvPicPr>
          <p:cNvPr id="6" name="5 Imagen" descr="DSCI00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2801" y="7757120"/>
            <a:ext cx="5634295" cy="1700976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r"/>
            <a:r>
              <a:rPr lang="es-ES" sz="3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CONQUISTAMOS</a:t>
            </a:r>
          </a:p>
          <a:p>
            <a:pPr algn="r"/>
            <a:r>
              <a:rPr lang="es-ES" sz="3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EL </a:t>
            </a:r>
            <a:r>
              <a:rPr lang="es-ES" sz="3400" b="1" i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ESPACIO EXTERIOR </a:t>
            </a:r>
          </a:p>
          <a:p>
            <a:pPr algn="r"/>
            <a:r>
              <a:rPr lang="es-ES" sz="3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PERO </a:t>
            </a:r>
            <a:r>
              <a:rPr lang="es-ES" sz="3400" b="1" i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NO EL INTERIOR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pic>
        <p:nvPicPr>
          <p:cNvPr id="4" name="3 Marcador de contenido" descr="DSCI00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70639" y="-1270639"/>
            <a:ext cx="10463522" cy="13004800"/>
          </a:xfrm>
        </p:spPr>
      </p:pic>
      <p:sp>
        <p:nvSpPr>
          <p:cNvPr id="5" name="4 CuadroTexto"/>
          <p:cNvSpPr txBox="1"/>
          <p:nvPr/>
        </p:nvSpPr>
        <p:spPr>
          <a:xfrm>
            <a:off x="1806022" y="340296"/>
            <a:ext cx="10961074" cy="1362422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r"/>
            <a:r>
              <a:rPr lang="es-ES" sz="4000" b="1" i="1" dirty="0">
                <a:solidFill>
                  <a:srgbClr val="FFFF00"/>
                </a:solidFill>
                <a:latin typeface="Comic Sans MS" pitchFamily="66" charset="0"/>
              </a:rPr>
              <a:t>AÑADIMOS AÑOS A NUESTRAS VIDAS,</a:t>
            </a:r>
          </a:p>
          <a:p>
            <a:pPr algn="r"/>
            <a:r>
              <a:rPr lang="es-ES" sz="4000" b="1" i="1" dirty="0" smtClean="0">
                <a:solidFill>
                  <a:srgbClr val="FFFF00"/>
                </a:solidFill>
                <a:latin typeface="Comic Sans MS" pitchFamily="66" charset="0"/>
              </a:rPr>
              <a:t>NO </a:t>
            </a:r>
            <a:r>
              <a:rPr lang="es-ES" sz="4000" b="1" i="1" dirty="0">
                <a:solidFill>
                  <a:srgbClr val="FFFF00"/>
                </a:solidFill>
                <a:latin typeface="Comic Sans MS" pitchFamily="66" charset="0"/>
              </a:rPr>
              <a:t>VIDA A NUESTROS AÑOS 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pic>
        <p:nvPicPr>
          <p:cNvPr id="4" name="3 Marcador de contenido" descr="P80402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</p:spPr>
      </p:pic>
      <p:sp>
        <p:nvSpPr>
          <p:cNvPr id="5" name="4 CuadroTexto"/>
          <p:cNvSpPr txBox="1"/>
          <p:nvPr/>
        </p:nvSpPr>
        <p:spPr>
          <a:xfrm>
            <a:off x="1101800" y="484312"/>
            <a:ext cx="10837642" cy="1177756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3400" b="1" i="1" dirty="0">
                <a:latin typeface="Comic Sans MS" pitchFamily="66" charset="0"/>
              </a:rPr>
              <a:t>HEMOS AUMENTADO NUESTRAS POSESIONES</a:t>
            </a:r>
          </a:p>
          <a:p>
            <a:r>
              <a:rPr lang="es-ES" sz="3400" b="1" i="1" dirty="0" smtClean="0">
                <a:latin typeface="Comic Sans MS" pitchFamily="66" charset="0"/>
              </a:rPr>
              <a:t>PERO </a:t>
            </a:r>
            <a:r>
              <a:rPr lang="es-ES" sz="3400" b="1" i="1" dirty="0">
                <a:latin typeface="Comic Sans MS" pitchFamily="66" charset="0"/>
              </a:rPr>
              <a:t>NO NUESTROS VALORES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pic>
        <p:nvPicPr>
          <p:cNvPr id="4" name="3 Marcador de contenido" descr="DSCI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3004800" cy="9753600"/>
          </a:xfrm>
        </p:spPr>
      </p:pic>
      <p:sp>
        <p:nvSpPr>
          <p:cNvPr id="5" name="4 CuadroTexto"/>
          <p:cNvSpPr txBox="1"/>
          <p:nvPr/>
        </p:nvSpPr>
        <p:spPr>
          <a:xfrm>
            <a:off x="440238" y="7539497"/>
            <a:ext cx="11398694" cy="1423978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2800" b="1" i="1" dirty="0">
                <a:latin typeface="Comic Sans MS" pitchFamily="66" charset="0"/>
              </a:rPr>
              <a:t>LA AMISTAD ES UN ALMA QUE HABITA EN DOS CUERPOS;</a:t>
            </a:r>
          </a:p>
          <a:p>
            <a:endParaRPr lang="es-ES" sz="2800" b="1" i="1" dirty="0" smtClean="0">
              <a:latin typeface="Comic Sans MS" pitchFamily="66" charset="0"/>
            </a:endParaRPr>
          </a:p>
          <a:p>
            <a:r>
              <a:rPr lang="es-ES" sz="2800" b="1" i="1" dirty="0" smtClean="0">
                <a:latin typeface="Comic Sans MS" pitchFamily="66" charset="0"/>
              </a:rPr>
              <a:t>UN </a:t>
            </a:r>
            <a:r>
              <a:rPr lang="es-ES" sz="2800" b="1" i="1" dirty="0">
                <a:latin typeface="Comic Sans MS" pitchFamily="66" charset="0"/>
              </a:rPr>
              <a:t>CORAZÓN QUE HABITA EN DOS ALMAS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IMG_1692_pavillon_d_argent_kyoto_jap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0200" y="0"/>
            <a:ext cx="14357350" cy="1076801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4098" name="Rectangle 2"/>
          <p:cNvSpPr>
            <a:spLocks/>
          </p:cNvSpPr>
          <p:nvPr/>
        </p:nvSpPr>
        <p:spPr bwMode="auto">
          <a:xfrm>
            <a:off x="171450" y="7723188"/>
            <a:ext cx="12660313" cy="21209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>
            <a:outerShdw dist="25400" dir="5400000" algn="ctr" rotWithShape="0">
              <a:srgbClr val="000000">
                <a:alpha val="75000"/>
              </a:srgbClr>
            </a:outerShdw>
          </a:effectLst>
        </p:spPr>
        <p:txBody>
          <a:bodyPr lIns="139700" tIns="139700" rIns="139700" bIns="139700">
            <a:spAutoFit/>
          </a:bodyPr>
          <a:lstStyle/>
          <a:p>
            <a:pPr algn="l" defTabSz="1300163"/>
            <a:r>
              <a:rPr lang="es-ES" sz="3900" b="1" i="1" dirty="0">
                <a:solidFill>
                  <a:srgbClr val="F2CC2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si haces planes para un año, siembra arroz;</a:t>
            </a:r>
          </a:p>
          <a:p>
            <a:pPr algn="l" defTabSz="1300163"/>
            <a:r>
              <a:rPr lang="es-ES" sz="3900" b="1" i="1" dirty="0">
                <a:solidFill>
                  <a:srgbClr val="F2CC2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si los haces para dos lustros, planta árboles;</a:t>
            </a:r>
          </a:p>
          <a:p>
            <a:pPr algn="l" defTabSz="1300163"/>
            <a:r>
              <a:rPr lang="es-ES" sz="3900" b="1" i="1" dirty="0">
                <a:solidFill>
                  <a:srgbClr val="F2CC2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si los haces para toda la vida, educa una persona.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lIns="130046" tIns="65023" rIns="130046" bIns="65023"/>
          <a:lstStyle/>
          <a:p>
            <a:endParaRPr lang="es-ES"/>
          </a:p>
        </p:txBody>
      </p:sp>
      <p:pic>
        <p:nvPicPr>
          <p:cNvPr id="4" name="3 Marcador de contenido" descr="P80703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</p:spPr>
      </p:pic>
      <p:sp>
        <p:nvSpPr>
          <p:cNvPr id="5" name="4 CuadroTexto"/>
          <p:cNvSpPr txBox="1"/>
          <p:nvPr/>
        </p:nvSpPr>
        <p:spPr>
          <a:xfrm>
            <a:off x="21180" y="473111"/>
            <a:ext cx="12533620" cy="1700976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3400" b="1" i="1" dirty="0">
                <a:solidFill>
                  <a:srgbClr val="00B050"/>
                </a:solidFill>
                <a:latin typeface="Comic Sans MS" pitchFamily="66" charset="0"/>
              </a:rPr>
              <a:t>TODO EN LA VIDA TIENE UN FINAL,</a:t>
            </a:r>
          </a:p>
          <a:p>
            <a:endParaRPr lang="es-ES" sz="3400" b="1" i="1" dirty="0">
              <a:solidFill>
                <a:srgbClr val="00B050"/>
              </a:solidFill>
              <a:latin typeface="Comic Sans MS" pitchFamily="66" charset="0"/>
            </a:endParaRPr>
          </a:p>
          <a:p>
            <a:r>
              <a:rPr lang="es-ES" sz="3400" b="1" i="1" dirty="0">
                <a:solidFill>
                  <a:srgbClr val="00B050"/>
                </a:solidFill>
                <a:latin typeface="Comic Sans MS" pitchFamily="66" charset="0"/>
              </a:rPr>
              <a:t>PERO EN LA VIDA CADA FINAL TIENE UN COMIENZO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10301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436365" y="436365"/>
            <a:ext cx="13877530" cy="130048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534111" y="6677000"/>
            <a:ext cx="8019563" cy="2901305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b="1" i="1" dirty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ACUÉRDATE DE SER </a:t>
            </a:r>
            <a:r>
              <a:rPr lang="es-ES" b="1" i="1" dirty="0" smtClean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AMABLE</a:t>
            </a:r>
          </a:p>
          <a:p>
            <a:r>
              <a:rPr lang="es-ES" b="1" i="1" dirty="0" smtClean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CON </a:t>
            </a:r>
            <a:r>
              <a:rPr lang="es-ES" b="1" i="1" dirty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QUIEN AHORA TE ADMIRA</a:t>
            </a:r>
          </a:p>
          <a:p>
            <a:endParaRPr lang="es-ES" b="1" i="1" dirty="0">
              <a:solidFill>
                <a:schemeClr val="accent5">
                  <a:lumMod val="90000"/>
                </a:schemeClr>
              </a:solidFill>
              <a:latin typeface="Comic Sans MS" pitchFamily="66" charset="0"/>
            </a:endParaRPr>
          </a:p>
          <a:p>
            <a:r>
              <a:rPr lang="es-ES" b="1" i="1" dirty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ESA PERSONA CRECERÁ </a:t>
            </a:r>
            <a:r>
              <a:rPr lang="es-ES" b="1" i="1" dirty="0" smtClean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Y</a:t>
            </a:r>
          </a:p>
          <a:p>
            <a:r>
              <a:rPr lang="es-ES" b="1" i="1" dirty="0" smtClean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PRONTO </a:t>
            </a:r>
            <a:r>
              <a:rPr lang="es-ES" b="1" i="1" dirty="0">
                <a:solidFill>
                  <a:schemeClr val="accent5">
                    <a:lumMod val="90000"/>
                  </a:schemeClr>
                </a:solidFill>
                <a:latin typeface="Comic Sans MS" pitchFamily="66" charset="0"/>
              </a:rPr>
              <a:t>SE ALEJARÁ DE TÍ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80502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81720" y="412304"/>
            <a:ext cx="10331093" cy="1177756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3400" b="1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HEMOS APRENDIDO A GANARNOS LA VIDA </a:t>
            </a:r>
          </a:p>
          <a:p>
            <a:r>
              <a:rPr lang="es-ES" sz="3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PERO </a:t>
            </a:r>
            <a:r>
              <a:rPr lang="es-ES" sz="3400" b="1" i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NO A VIVIR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80603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0" y="-1387896"/>
            <a:ext cx="13004800" cy="13004802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74598" y="8051553"/>
            <a:ext cx="9493292" cy="1700976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s-ES" sz="3400" b="1" i="1" dirty="0">
                <a:solidFill>
                  <a:srgbClr val="FFFF00"/>
                </a:solidFill>
                <a:latin typeface="Comic Sans MS" pitchFamily="66" charset="0"/>
              </a:rPr>
              <a:t>HEMOS APRENDIDO A APRESURARNOS</a:t>
            </a:r>
          </a:p>
          <a:p>
            <a:r>
              <a:rPr lang="es-ES" sz="3400" b="1" i="1" dirty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r>
              <a:rPr lang="es-ES" sz="3400" b="1" i="1" dirty="0">
                <a:solidFill>
                  <a:srgbClr val="FFFF00"/>
                </a:solidFill>
                <a:latin typeface="Comic Sans MS" pitchFamily="66" charset="0"/>
              </a:rPr>
              <a:t>PERO NO A ESPERAR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20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7949142"/>
            <a:ext cx="13325138" cy="142397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s-ES" sz="2800" b="1" i="1" dirty="0">
                <a:solidFill>
                  <a:srgbClr val="FFFF00"/>
                </a:solidFill>
                <a:latin typeface="Comic Sans MS" pitchFamily="66" charset="0"/>
              </a:rPr>
              <a:t>LO PASADO HA HUIDO,LO QUE ESPERAS ESTÁ AUSENTE</a:t>
            </a:r>
          </a:p>
          <a:p>
            <a:endParaRPr lang="es-ES" sz="2800" b="1" i="1" dirty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s-ES" sz="2800" b="1" i="1" dirty="0">
                <a:solidFill>
                  <a:srgbClr val="FFFF00"/>
                </a:solidFill>
                <a:latin typeface="Comic Sans MS" pitchFamily="66" charset="0"/>
              </a:rPr>
              <a:t>PERO EL PRESENTE ES TUYO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21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0" y="7744320"/>
            <a:ext cx="13419298" cy="142397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s-ES" sz="2800" b="1" i="1" dirty="0">
                <a:solidFill>
                  <a:srgbClr val="FFC000"/>
                </a:solidFill>
                <a:latin typeface="Comic Sans MS" pitchFamily="66" charset="0"/>
              </a:rPr>
              <a:t>ACUÉRDATE DE PASAR ALGÚN TIEMPO CON TUS SERES QUERIDOS</a:t>
            </a:r>
          </a:p>
          <a:p>
            <a:endParaRPr lang="es-ES" sz="2800" b="1" i="1" dirty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s-ES" sz="2800" b="1" i="1" dirty="0">
                <a:solidFill>
                  <a:srgbClr val="FFC000"/>
                </a:solidFill>
                <a:latin typeface="Comic Sans MS" pitchFamily="66" charset="0"/>
              </a:rPr>
              <a:t>PORQUE ELLOS NO ESTARÁN SIEMPRE AQUÍ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313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90184" y="484312"/>
            <a:ext cx="8056432" cy="1362422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…NUNCA SE PARA DE CRECER</a:t>
            </a:r>
          </a:p>
          <a:p>
            <a:r>
              <a:rPr lang="es-ES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NUNCA </a:t>
            </a:r>
            <a:r>
              <a:rPr lang="es-ES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 DEJA DE MORIR…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20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453728" y="7397080"/>
            <a:ext cx="11684028" cy="1793309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b="1" i="1" dirty="0">
                <a:latin typeface="Comic Sans MS" pitchFamily="66" charset="0"/>
              </a:rPr>
              <a:t>AQUIETEN SUS MENTES </a:t>
            </a:r>
          </a:p>
          <a:p>
            <a:endParaRPr lang="es-ES" b="1" i="1" dirty="0">
              <a:latin typeface="Comic Sans MS" pitchFamily="66" charset="0"/>
            </a:endParaRPr>
          </a:p>
          <a:p>
            <a:r>
              <a:rPr lang="es-ES" b="1" i="1" dirty="0">
                <a:latin typeface="Comic Sans MS" pitchFamily="66" charset="0"/>
              </a:rPr>
              <a:t>PARA ENCONTRAR LA PAZ DE SUS CORAZONES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japon256%2018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5122" name="Rectangle 2"/>
          <p:cNvSpPr>
            <a:spLocks/>
          </p:cNvSpPr>
          <p:nvPr/>
        </p:nvSpPr>
        <p:spPr bwMode="auto">
          <a:xfrm>
            <a:off x="692150" y="7264400"/>
            <a:ext cx="12001500" cy="197326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126435" tIns="72248" rIns="126435" bIns="72248">
            <a:spAutoFit/>
          </a:bodyPr>
          <a:lstStyle/>
          <a:p>
            <a:pPr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Puedo derrotarte físicamente con o sin razón,</a:t>
            </a:r>
          </a:p>
          <a:p>
            <a:pPr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pero solo puedo derrotar tu</a:t>
            </a:r>
          </a:p>
          <a:p>
            <a:pPr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mente con un razonamiento.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20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453728" y="7541096"/>
            <a:ext cx="12036689" cy="1793309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b="1" i="1" dirty="0">
                <a:latin typeface="Comic Sans MS" pitchFamily="66" charset="0"/>
              </a:rPr>
              <a:t>UNA PERSONA PUEDE VIVIR SIN TRATAMIENTO</a:t>
            </a:r>
          </a:p>
          <a:p>
            <a:endParaRPr lang="es-ES" b="1" i="1" dirty="0">
              <a:latin typeface="Comic Sans MS" pitchFamily="66" charset="0"/>
            </a:endParaRPr>
          </a:p>
          <a:p>
            <a:r>
              <a:rPr lang="es-ES" b="1" i="1" dirty="0">
                <a:latin typeface="Comic Sans MS" pitchFamily="66" charset="0"/>
              </a:rPr>
              <a:t>PERO NO PUEDE VIVIR SIN CUIDADOS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327586869_50d100ab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6654" y="0"/>
            <a:ext cx="9012201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469952" y="8329622"/>
            <a:ext cx="7658031" cy="1423978"/>
          </a:xfrm>
          <a:prstGeom prst="rect">
            <a:avLst/>
          </a:prstGeom>
          <a:noFill/>
        </p:spPr>
        <p:txBody>
          <a:bodyPr wrap="square" lIns="130046" tIns="65023" rIns="130046" bIns="65023" rtlCol="0">
            <a:spAutoFit/>
          </a:bodyPr>
          <a:lstStyle/>
          <a:p>
            <a:r>
              <a:rPr lang="es-ES" sz="2800" b="1" i="1" dirty="0">
                <a:solidFill>
                  <a:srgbClr val="FFFF00"/>
                </a:solidFill>
                <a:latin typeface="Comic Sans MS" pitchFamily="66" charset="0"/>
              </a:rPr>
              <a:t>SI BUSCAS RESULTADOS DISTINTOS</a:t>
            </a:r>
          </a:p>
          <a:p>
            <a:endParaRPr lang="es-ES" sz="2800" b="1" i="1" dirty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s-ES" sz="2800" b="1" i="1" dirty="0">
                <a:solidFill>
                  <a:srgbClr val="FFFF00"/>
                </a:solidFill>
                <a:latin typeface="Comic Sans MS" pitchFamily="66" charset="0"/>
              </a:rPr>
              <a:t>NO HAGAS SIEMPRE LO MISMO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20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2711" y="7232262"/>
            <a:ext cx="13075435" cy="1700976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3400" b="1" i="1" dirty="0">
                <a:solidFill>
                  <a:srgbClr val="FFFF00"/>
                </a:solidFill>
                <a:latin typeface="Comic Sans MS" pitchFamily="66" charset="0"/>
              </a:rPr>
              <a:t>CON EL PUÑO CERRADO</a:t>
            </a:r>
          </a:p>
          <a:p>
            <a:endParaRPr lang="es-ES" sz="3400" b="1" i="1" dirty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s-ES" sz="3400" b="1" i="1" dirty="0">
                <a:solidFill>
                  <a:srgbClr val="FFFF00"/>
                </a:solidFill>
                <a:latin typeface="Comic Sans MS" pitchFamily="66" charset="0"/>
              </a:rPr>
              <a:t> NO SE PUEDE INTERCAMBIAR UN APRETÓN DE MANOS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05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645478" y="-838764"/>
            <a:ext cx="11431128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613968" y="2500536"/>
            <a:ext cx="8617483" cy="1423978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r>
              <a:rPr lang="es-ES" sz="2800" b="1" i="1" dirty="0">
                <a:latin typeface="Comic Sans MS" pitchFamily="66" charset="0"/>
              </a:rPr>
              <a:t>LO QUE SABEMOS ES UNA GOTA DE AGUA ;</a:t>
            </a:r>
          </a:p>
          <a:p>
            <a:endParaRPr lang="es-ES" sz="2800" b="1" i="1" dirty="0">
              <a:latin typeface="Comic Sans MS" pitchFamily="66" charset="0"/>
            </a:endParaRPr>
          </a:p>
          <a:p>
            <a:r>
              <a:rPr lang="es-ES" sz="2800" b="1" i="1" dirty="0">
                <a:latin typeface="Comic Sans MS" pitchFamily="66" charset="0"/>
              </a:rPr>
              <a:t>LO QUE IGNORAMOS ES EL OCÉANO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4763"/>
            <a:ext cx="13042900" cy="9783762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80703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741760" y="2428528"/>
            <a:ext cx="3620924" cy="3270637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l"/>
            <a:r>
              <a:rPr lang="es-ES" sz="3400" b="1" i="1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EL ÁRBOL </a:t>
            </a:r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MÁS</a:t>
            </a:r>
          </a:p>
          <a:p>
            <a:pPr algn="l"/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FRONDOSO Y</a:t>
            </a:r>
          </a:p>
          <a:p>
            <a:pPr algn="l"/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FUERTE</a:t>
            </a:r>
            <a:endParaRPr lang="es-ES" sz="3400" b="1" i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pPr algn="l"/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VIVE </a:t>
            </a:r>
            <a:r>
              <a:rPr lang="es-ES" sz="3400" b="1" i="1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DE </a:t>
            </a:r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LO</a:t>
            </a:r>
          </a:p>
          <a:p>
            <a:pPr algn="l"/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QUE TIENE</a:t>
            </a:r>
          </a:p>
          <a:p>
            <a:pPr algn="l"/>
            <a:r>
              <a:rPr lang="es-ES" sz="3400" b="1" i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DEBAJO</a:t>
            </a:r>
            <a:endParaRPr lang="es-ES" sz="3400" b="1" i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P80502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381720" y="7037040"/>
            <a:ext cx="9130444" cy="2347307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l"/>
            <a:r>
              <a:rPr lang="es-ES" b="1" i="1" dirty="0" smtClean="0">
                <a:solidFill>
                  <a:srgbClr val="FFFF00"/>
                </a:solidFill>
                <a:latin typeface="Comic Sans MS" pitchFamily="66" charset="0"/>
              </a:rPr>
              <a:t>SI UN PROBLEMA TIENE SOLUCIÓN,</a:t>
            </a:r>
          </a:p>
          <a:p>
            <a:pPr algn="l"/>
            <a:r>
              <a:rPr lang="es-ES" b="1" i="1" dirty="0" smtClean="0">
                <a:solidFill>
                  <a:srgbClr val="FFFF00"/>
                </a:solidFill>
                <a:latin typeface="Comic Sans MS" pitchFamily="66" charset="0"/>
              </a:rPr>
              <a:t>NO HACE FALTA PREOCUPARSE ;</a:t>
            </a:r>
          </a:p>
          <a:p>
            <a:pPr algn="l"/>
            <a:r>
              <a:rPr lang="es-ES" b="1" i="1" dirty="0" smtClean="0">
                <a:solidFill>
                  <a:srgbClr val="FFFF00"/>
                </a:solidFill>
                <a:latin typeface="Comic Sans MS" pitchFamily="66" charset="0"/>
              </a:rPr>
              <a:t>SI NO LA TIENE,</a:t>
            </a:r>
          </a:p>
          <a:p>
            <a:pPr algn="l"/>
            <a:r>
              <a:rPr lang="es-ES" b="1" i="1" dirty="0" smtClean="0">
                <a:solidFill>
                  <a:srgbClr val="FFFF00"/>
                </a:solidFill>
                <a:latin typeface="Comic Sans MS" pitchFamily="66" charset="0"/>
              </a:rPr>
              <a:t>PREOCUPARSE NO SIRVE DE NADA</a:t>
            </a:r>
            <a:endParaRPr lang="es-ES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I00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2037904" y="7109048"/>
            <a:ext cx="10635664" cy="2347307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r"/>
            <a:r>
              <a:rPr lang="es-ES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PON TU CORAZÓN ,TU MENTE,</a:t>
            </a:r>
          </a:p>
          <a:p>
            <a:pPr algn="r"/>
            <a:r>
              <a:rPr lang="es-E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TU </a:t>
            </a:r>
            <a:r>
              <a:rPr lang="es-ES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INTELECTO Y TU ALMA </a:t>
            </a:r>
          </a:p>
          <a:p>
            <a:pPr algn="r"/>
            <a:r>
              <a:rPr lang="es-E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INCLUSO </a:t>
            </a:r>
            <a:r>
              <a:rPr lang="es-ES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EN TUS MÁS PEQUEÑOS ACTOS.</a:t>
            </a:r>
          </a:p>
          <a:p>
            <a:pPr algn="r"/>
            <a:r>
              <a:rPr lang="es-ES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EN </a:t>
            </a:r>
            <a:r>
              <a:rPr lang="es-ES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ESTO RESIDE EL SECRETO DEL ÉXITO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InsertedImag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6146" name="Rectangle 2"/>
          <p:cNvSpPr>
            <a:spLocks/>
          </p:cNvSpPr>
          <p:nvPr/>
        </p:nvSpPr>
        <p:spPr bwMode="auto">
          <a:xfrm>
            <a:off x="395288" y="7731125"/>
            <a:ext cx="11582400" cy="136366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126435" tIns="72248" rIns="126435" bIns="72248">
            <a:spAutoFit/>
          </a:bodyPr>
          <a:lstStyle/>
          <a:p>
            <a:pPr algn="l"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Me lamentaba de no tener mejores zapatos, hasta que vi un hombre que no tenia pies.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InsertedImag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3" y="-14288"/>
            <a:ext cx="14670088" cy="9782176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7170" name="Rectangle 2"/>
          <p:cNvSpPr>
            <a:spLocks/>
          </p:cNvSpPr>
          <p:nvPr/>
        </p:nvSpPr>
        <p:spPr bwMode="auto">
          <a:xfrm>
            <a:off x="339725" y="7851775"/>
            <a:ext cx="11582400" cy="136366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126435" tIns="72248" rIns="126435" bIns="72248">
            <a:spAutoFit/>
          </a:bodyPr>
          <a:lstStyle/>
          <a:p>
            <a:pPr algn="l"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Si eres paciente en un momento de</a:t>
            </a:r>
          </a:p>
          <a:p>
            <a:pPr algn="l" defTabSz="1300163"/>
            <a:r>
              <a:rPr lang="es-ES" sz="3900" b="1" i="1" dirty="0">
                <a:solidFill>
                  <a:srgbClr val="FFFF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ira, escaparás a cien días de tristeza.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7525" y="-466725"/>
            <a:ext cx="13647738" cy="10234613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8194" name="Rectangle 2"/>
          <p:cNvSpPr>
            <a:spLocks/>
          </p:cNvSpPr>
          <p:nvPr/>
        </p:nvSpPr>
        <p:spPr bwMode="auto">
          <a:xfrm>
            <a:off x="5926336" y="6677000"/>
            <a:ext cx="7078464" cy="29972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>
            <a:outerShdw dist="25400" dir="5400000" algn="ctr" rotWithShape="0">
              <a:srgbClr val="000000">
                <a:alpha val="75000"/>
              </a:srgbClr>
            </a:outerShdw>
          </a:effectLst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s-ES" sz="3200" b="1" dirty="0">
                <a:solidFill>
                  <a:srgbClr val="FFFFFF"/>
                </a:solidFill>
              </a:rPr>
              <a:t>Ni la sociedad, ni el hombre,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ni ninguna otra cosa deben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sobrepasar para ser buenos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los límites establecidos por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la naturaleza.</a:t>
            </a:r>
          </a:p>
          <a:p>
            <a:pPr algn="r"/>
            <a:r>
              <a:rPr lang="es-ES" sz="3200" b="1" dirty="0">
                <a:solidFill>
                  <a:srgbClr val="FFFFFF"/>
                </a:solidFill>
              </a:rPr>
              <a:t>Hipócrates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9218" name="Rectangle 2"/>
          <p:cNvSpPr>
            <a:spLocks/>
          </p:cNvSpPr>
          <p:nvPr/>
        </p:nvSpPr>
        <p:spPr bwMode="auto">
          <a:xfrm>
            <a:off x="5566296" y="4228728"/>
            <a:ext cx="6848475" cy="2286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50800" tIns="50800" rIns="50800" bIns="50800" anchor="ctr">
            <a:spAutoFit/>
          </a:bodyPr>
          <a:lstStyle/>
          <a:p>
            <a:r>
              <a:rPr lang="es-ES" b="1" dirty="0">
                <a:solidFill>
                  <a:srgbClr val="FFFFFF"/>
                </a:solidFill>
              </a:rPr>
              <a:t>La naturaleza benigna provee</a:t>
            </a:r>
          </a:p>
          <a:p>
            <a:r>
              <a:rPr lang="es-ES" b="1" dirty="0">
                <a:solidFill>
                  <a:srgbClr val="FFFFFF"/>
                </a:solidFill>
              </a:rPr>
              <a:t>de manera que en cualquier</a:t>
            </a:r>
          </a:p>
          <a:p>
            <a:r>
              <a:rPr lang="es-ES" b="1" dirty="0">
                <a:solidFill>
                  <a:srgbClr val="FFFFFF"/>
                </a:solidFill>
              </a:rPr>
              <a:t>parte halles algo que aprender.</a:t>
            </a:r>
          </a:p>
          <a:p>
            <a:r>
              <a:rPr lang="es-ES" dirty="0">
                <a:solidFill>
                  <a:srgbClr val="FFFFFF"/>
                </a:solidFill>
              </a:rPr>
              <a:t>Leonardo Da Vinci</a:t>
            </a:r>
            <a:endParaRPr lang="es-ES" dirty="0"/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Inserted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a de Offic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ma de Offic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95CC4"/>
        </a:solid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872</Words>
  <Application>Microsoft Office PowerPoint</Application>
  <PresentationFormat>Personalizado</PresentationFormat>
  <Paragraphs>166</Paragraphs>
  <Slides>47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47</vt:i4>
      </vt:variant>
    </vt:vector>
  </HeadingPairs>
  <TitlesOfParts>
    <vt:vector size="49" baseType="lpstr">
      <vt:lpstr>Tema de Office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miguel gandia</cp:lastModifiedBy>
  <cp:revision>16</cp:revision>
  <dcterms:modified xsi:type="dcterms:W3CDTF">2011-05-07T09:33:31Z</dcterms:modified>
</cp:coreProperties>
</file>